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Source Sans 3"/>
      <p:regular r:id="rId13"/>
      <p:bold r:id="rId14"/>
      <p:italic r:id="rId15"/>
      <p:boldItalic r:id="rId16"/>
    </p:embeddedFont>
    <p:embeddedFont>
      <p:font typeface="Source Serif 4 SemiBold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oPb8P7oqupnJYE79EcJ/Ezlzf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erif4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SourceSans3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urceSans3-italic.fntdata"/><Relationship Id="rId14" Type="http://schemas.openxmlformats.org/officeDocument/2006/relationships/font" Target="fonts/SourceSans3-bold.fntdata"/><Relationship Id="rId17" Type="http://schemas.openxmlformats.org/officeDocument/2006/relationships/font" Target="fonts/SourceSerif4SemiBold-regular.fntdata"/><Relationship Id="rId16" Type="http://schemas.openxmlformats.org/officeDocument/2006/relationships/font" Target="fonts/SourceSans3-boldItalic.fntdata"/><Relationship Id="rId5" Type="http://schemas.openxmlformats.org/officeDocument/2006/relationships/slide" Target="slides/slide1.xml"/><Relationship Id="rId19" Type="http://schemas.openxmlformats.org/officeDocument/2006/relationships/font" Target="fonts/SourceSerif4SemiBold-italic.fntdata"/><Relationship Id="rId6" Type="http://schemas.openxmlformats.org/officeDocument/2006/relationships/slide" Target="slides/slide2.xml"/><Relationship Id="rId18" Type="http://schemas.openxmlformats.org/officeDocument/2006/relationships/font" Target="fonts/SourceSerif4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hyperlink" Target="https://music-genre-classificati-x6cefdv.gamma.sit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Source Serif 4 SemiBold"/>
              <a:buNone/>
            </a:pPr>
            <a:r>
              <a:rPr b="1" i="0" lang="en-US" sz="4400" u="none" cap="none" strike="noStrike">
                <a:solidFill>
                  <a:srgbClr val="D73AD7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Music Genre Classification: Understanding the Sound of AI</a:t>
            </a:r>
            <a:endParaRPr b="0" i="0" sz="440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Exploring how artificial intelligence learns to recognize and categorize the diverse landscape of musical styles</a:t>
            </a:r>
            <a:endParaRPr b="0" i="0" sz="1850" u="none" cap="none" strike="noStrike">
              <a:solidFill>
                <a:srgbClr val="272525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t/>
            </a:r>
            <a:endParaRPr sz="1850">
              <a:solidFill>
                <a:srgbClr val="272525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rPr lang="en-US" sz="1850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4"/>
              </a:rPr>
              <a:t>https://music-genre-classificati-x6cefdv.gamma.site/</a:t>
            </a:r>
            <a:endParaRPr sz="1850">
              <a:solidFill>
                <a:srgbClr val="272525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t/>
            </a:r>
            <a:endParaRPr sz="1850">
              <a:solidFill>
                <a:srgbClr val="272525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804505" y="632103"/>
            <a:ext cx="1588889" cy="426244"/>
          </a:xfrm>
          <a:prstGeom prst="roundRect">
            <a:avLst>
              <a:gd fmla="val 18122" name="adj"/>
            </a:avLst>
          </a:prstGeom>
          <a:solidFill>
            <a:srgbClr val="F4D4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380" y="753308"/>
            <a:ext cx="183833" cy="18383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/>
          <p:nvPr/>
        </p:nvSpPr>
        <p:spPr>
          <a:xfrm>
            <a:off x="1218128" y="701040"/>
            <a:ext cx="1037392" cy="288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Source Sans 3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FOUNDATION</a:t>
            </a:r>
            <a:endParaRPr b="0" i="0" sz="140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804505" y="1146572"/>
            <a:ext cx="9268539" cy="676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250"/>
              <a:buFont typeface="Source Serif 4 SemiBold"/>
              <a:buNone/>
            </a:pPr>
            <a:r>
              <a:rPr b="1" i="0" lang="en-US" sz="4250" u="none" cap="none" strike="noStrike">
                <a:solidFill>
                  <a:srgbClr val="D73AD7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What is Music Genre Classification?</a:t>
            </a:r>
            <a:endParaRPr b="0" i="0" sz="4250" u="none" cap="none" strike="noStrike"/>
          </a:p>
        </p:txBody>
      </p:sp>
      <p:pic>
        <p:nvPicPr>
          <p:cNvPr descr="preencoded.png" id="60" name="Google Shape;6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05" y="2758486"/>
            <a:ext cx="8267581" cy="4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/>
          <p:nvPr/>
        </p:nvSpPr>
        <p:spPr>
          <a:xfrm>
            <a:off x="9640491" y="2510573"/>
            <a:ext cx="4192800" cy="21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Source Sans 3"/>
              <a:buNone/>
            </a:pPr>
            <a:r>
              <a:rPr b="0" i="0" lang="en-US" sz="18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Music genre classification is the automatic categorization of audio tracks into distinct genres like rock, jazz, classical, or electronic. It's a fundamental challenge in Music Information Retrieval (MIR) that powers modern music discovery.</a:t>
            </a:r>
            <a:endParaRPr b="0" i="0" sz="180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9640491" y="5342096"/>
            <a:ext cx="4192905" cy="1442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Source Sans 3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Key challenges:</a:t>
            </a:r>
            <a:r>
              <a:rPr b="0" i="0" lang="en-US" sz="18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Genres often overlap and blend, labels can be subjective, and audio characteristics vary widely across recordings and production styles.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824746" y="499361"/>
            <a:ext cx="2487300" cy="455700"/>
          </a:xfrm>
          <a:prstGeom prst="roundRect">
            <a:avLst>
              <a:gd fmla="val 17374" name="adj"/>
            </a:avLst>
          </a:prstGeom>
          <a:noFill/>
          <a:ln cap="flat" cmpd="sng" w="9525">
            <a:solidFill>
              <a:srgbClr val="D75B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93" y="600549"/>
            <a:ext cx="188476" cy="188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1256348" y="577585"/>
            <a:ext cx="19068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75BE2"/>
              </a:buClr>
              <a:buSzPts val="1450"/>
              <a:buFont typeface="Source Sans 3"/>
              <a:buNone/>
            </a:pPr>
            <a:r>
              <a:rPr b="0" i="0" lang="en-US" sz="1450" u="none" cap="none" strike="noStrike">
                <a:solidFill>
                  <a:srgbClr val="D75BE2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TRADITIONAL METHODS</a:t>
            </a:r>
            <a:endParaRPr b="0" i="0" sz="1450" u="none" cap="none" strike="noStrike"/>
          </a:p>
        </p:txBody>
      </p:sp>
      <p:sp>
        <p:nvSpPr>
          <p:cNvPr id="71" name="Google Shape;71;p3"/>
          <p:cNvSpPr/>
          <p:nvPr/>
        </p:nvSpPr>
        <p:spPr>
          <a:xfrm>
            <a:off x="453688" y="1335500"/>
            <a:ext cx="137229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350"/>
              <a:buFont typeface="Source Serif 4 SemiBold"/>
              <a:buNone/>
            </a:pPr>
            <a:r>
              <a:rPr b="1" i="0" lang="en-US" sz="4350" u="none" cap="none" strike="noStrike">
                <a:solidFill>
                  <a:srgbClr val="D73AD7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Feature Extraction + Classical Machine Learning</a:t>
            </a:r>
            <a:endParaRPr b="0" i="0" sz="4350" u="none" cap="none" strike="noStrike"/>
          </a:p>
        </p:txBody>
      </p:sp>
      <p:pic>
        <p:nvPicPr>
          <p:cNvPr descr="preencoded.png"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746" y="2574965"/>
            <a:ext cx="2397443" cy="239744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824750" y="5262325"/>
            <a:ext cx="3938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Source Serif 4 SemiBold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Audio Feature Engineering</a:t>
            </a:r>
            <a:endParaRPr b="0" i="0" sz="215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824746" y="6007299"/>
            <a:ext cx="4133700" cy="1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75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Extract meaningful patterns from raw audio: MFCCs capture timbre, STFT reveals frequency content, and spectral features describe sound texture.</a:t>
            </a:r>
            <a:endParaRPr b="0" i="0" sz="1850" u="none" cap="none" strike="noStrike"/>
          </a:p>
        </p:txBody>
      </p:sp>
      <p:pic>
        <p:nvPicPr>
          <p:cNvPr descr="preencoded.png" id="75" name="Google Shape;7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275" y="2574965"/>
            <a:ext cx="2397562" cy="239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5248275" y="5262443"/>
            <a:ext cx="2772489" cy="346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Source Serif 4 SemiBold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Classical Classifiers</a:t>
            </a:r>
            <a:endParaRPr b="0" i="0" sz="215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5248275" y="5748218"/>
            <a:ext cx="4133731" cy="1121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75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Algorithms like SVM, k-NN, and Random Forests learn from these engineered features to categorize music into genres.</a:t>
            </a:r>
            <a:endParaRPr b="0" i="0" sz="1850" u="none" cap="none" strike="noStrike"/>
          </a:p>
        </p:txBody>
      </p:sp>
      <p:pic>
        <p:nvPicPr>
          <p:cNvPr descr="preencoded.png" id="78" name="Google Shape;7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1923" y="2574965"/>
            <a:ext cx="2397562" cy="239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>
            <a:off x="9671923" y="5262443"/>
            <a:ext cx="2772489" cy="346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Source Serif 4 SemiBold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Proven Performance</a:t>
            </a:r>
            <a:endParaRPr b="0" i="0" sz="21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9671923" y="5748218"/>
            <a:ext cx="4133731" cy="149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75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SVMs with carefully crafted features still outperform some deep models on moderate-sized datasets, demonstrating the power of domain expertise.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/>
          <p:nvPr/>
        </p:nvSpPr>
        <p:spPr>
          <a:xfrm>
            <a:off x="586026" y="903089"/>
            <a:ext cx="1302782" cy="282297"/>
          </a:xfrm>
          <a:prstGeom prst="roundRect">
            <a:avLst>
              <a:gd fmla="val 19930" name="adj"/>
            </a:avLst>
          </a:prstGeom>
          <a:solidFill>
            <a:srgbClr val="F4D4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395" y="977265"/>
            <a:ext cx="133945" cy="13394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887254" y="953214"/>
            <a:ext cx="901184" cy="182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50"/>
              <a:buFont typeface="Source Sans 3"/>
              <a:buNone/>
            </a:pPr>
            <a:r>
              <a:rPr b="0" i="0" lang="en-US" sz="10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DEEP LEARNING</a:t>
            </a:r>
            <a:endParaRPr b="0" i="0" sz="1050" u="none" cap="none" strike="noStrike"/>
          </a:p>
        </p:txBody>
      </p:sp>
      <p:sp>
        <p:nvSpPr>
          <p:cNvPr id="89" name="Google Shape;89;p4"/>
          <p:cNvSpPr/>
          <p:nvPr/>
        </p:nvSpPr>
        <p:spPr>
          <a:xfrm>
            <a:off x="586025" y="1523770"/>
            <a:ext cx="93483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3100"/>
              <a:buFont typeface="Source Serif 4 SemiBold"/>
              <a:buNone/>
            </a:pPr>
            <a:r>
              <a:rPr b="1" i="0" lang="en-US" sz="3100" u="none" cap="none" strike="noStrike">
                <a:solidFill>
                  <a:srgbClr val="D73AD7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The Deep Learning Revolution: CNNs and Beyond</a:t>
            </a:r>
            <a:endParaRPr b="0" i="0" sz="3100" u="none" cap="none" strike="noStrike"/>
          </a:p>
        </p:txBody>
      </p:sp>
      <p:sp>
        <p:nvSpPr>
          <p:cNvPr id="90" name="Google Shape;90;p4"/>
          <p:cNvSpPr/>
          <p:nvPr/>
        </p:nvSpPr>
        <p:spPr>
          <a:xfrm>
            <a:off x="586026" y="3022283"/>
            <a:ext cx="4444960" cy="590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1850"/>
              <a:buFont typeface="Source Serif 4 SemiBold"/>
              <a:buNone/>
            </a:pPr>
            <a:r>
              <a:rPr b="1" i="0" lang="en-US" sz="1850" u="none" cap="none" strike="noStrike">
                <a:solidFill>
                  <a:srgbClr val="D73AD7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Convolutional Neural Networks Transform Audio Analysis</a:t>
            </a:r>
            <a:endParaRPr b="0" i="0" sz="1850" u="none" cap="none" strike="noStrike"/>
          </a:p>
        </p:txBody>
      </p:sp>
      <p:sp>
        <p:nvSpPr>
          <p:cNvPr id="91" name="Google Shape;91;p4"/>
          <p:cNvSpPr/>
          <p:nvPr/>
        </p:nvSpPr>
        <p:spPr>
          <a:xfrm>
            <a:off x="586026" y="3730109"/>
            <a:ext cx="4444960" cy="910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6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Source Sans 3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CNNs learn features directly from spectrograms—visual representations of audio—eliminating the need for manual feature engineering. These models see music as images and discover patterns humans might miss.</a:t>
            </a:r>
            <a:endParaRPr b="0" i="0" sz="1300" u="none" cap="none" strike="noStrike"/>
          </a:p>
        </p:txBody>
      </p:sp>
      <p:sp>
        <p:nvSpPr>
          <p:cNvPr id="92" name="Google Shape;92;p4"/>
          <p:cNvSpPr/>
          <p:nvPr/>
        </p:nvSpPr>
        <p:spPr>
          <a:xfrm>
            <a:off x="586026" y="4745593"/>
            <a:ext cx="4444960" cy="68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6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Source Sans 3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Advanced ensemble CNN architectures combine multiple feature transforms (DWT, MFCC, STFT) to achieve </a:t>
            </a:r>
            <a:r>
              <a:rPr b="0" i="0" lang="en-US" sz="1300" u="none" cap="none" strike="noStrike">
                <a:solidFill>
                  <a:srgbClr val="FFFFFF"/>
                </a:solidFill>
                <a:highlight>
                  <a:srgbClr val="876CD4"/>
                </a:highlight>
                <a:latin typeface="Source Sans 3"/>
                <a:ea typeface="Source Sans 3"/>
                <a:cs typeface="Source Sans 3"/>
                <a:sym typeface="Source Sans 3"/>
              </a:rPr>
              <a:t>over 96% accuracy</a:t>
            </a:r>
            <a:r>
              <a:rPr b="0" i="0" lang="en-US" sz="13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on benchmark datasets like GTZAN.</a:t>
            </a:r>
            <a:endParaRPr b="0" i="0" sz="130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586026" y="5533549"/>
            <a:ext cx="4444960" cy="68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6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Source Sans 3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Hyperparameter optimization using novel algorithms like Capuchin Search fine-tunes model architecture and training parameters for peak performance.</a:t>
            </a:r>
            <a:endParaRPr b="0" i="0" sz="1300" u="none" cap="none" strike="noStrike"/>
          </a:p>
        </p:txBody>
      </p:sp>
      <p:pic>
        <p:nvPicPr>
          <p:cNvPr descr="preencoded.png" id="94" name="Google Shape;9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390" y="2339721"/>
            <a:ext cx="8604882" cy="516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/>
          <p:nvPr/>
        </p:nvSpPr>
        <p:spPr>
          <a:xfrm>
            <a:off x="837724" y="724210"/>
            <a:ext cx="12060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Source Serif 4 SemiBold"/>
              <a:buNone/>
            </a:pPr>
            <a:r>
              <a:rPr b="1" i="0" lang="en-US" sz="4400" u="none" cap="none" strike="noStrike">
                <a:solidFill>
                  <a:srgbClr val="D73AD7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Feature Engineering vs End-to-End Learning</a:t>
            </a:r>
            <a:endParaRPr b="0" i="0" sz="4400" u="none" cap="none" strike="noStrike"/>
          </a:p>
        </p:txBody>
      </p:sp>
      <p:pic>
        <p:nvPicPr>
          <p:cNvPr descr="preencoded.png" id="101" name="Google Shape;1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2522577"/>
            <a:ext cx="4318278" cy="9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/>
          <p:nvPr/>
        </p:nvSpPr>
        <p:spPr>
          <a:xfrm>
            <a:off x="1077039" y="37193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Source Serif 4 SemiBold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Engineered Features</a:t>
            </a:r>
            <a:endParaRPr b="0" i="0" sz="2200" u="none" cap="none" strike="noStrike"/>
          </a:p>
        </p:txBody>
      </p:sp>
      <p:sp>
        <p:nvSpPr>
          <p:cNvPr id="103" name="Google Shape;103;p5"/>
          <p:cNvSpPr/>
          <p:nvPr/>
        </p:nvSpPr>
        <p:spPr>
          <a:xfrm>
            <a:off x="1077039" y="4214932"/>
            <a:ext cx="383964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Provide strong domain knowledge and reduce overfitting on limited data</a:t>
            </a:r>
            <a:endParaRPr b="0" i="0" sz="1850" u="none" cap="none" strike="noStrike"/>
          </a:p>
        </p:txBody>
      </p:sp>
      <p:pic>
        <p:nvPicPr>
          <p:cNvPr descr="preencoded.png" id="104" name="Google Shape;10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002" y="2522577"/>
            <a:ext cx="4318278" cy="9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/>
          <p:nvPr/>
        </p:nvSpPr>
        <p:spPr>
          <a:xfrm>
            <a:off x="5395317" y="3719393"/>
            <a:ext cx="3586520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Source Serif 4 SemiBold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End-to-End Deep Learning</a:t>
            </a:r>
            <a:endParaRPr b="0" i="0" sz="2200" u="none" cap="none" strike="noStrike"/>
          </a:p>
        </p:txBody>
      </p:sp>
      <p:sp>
        <p:nvSpPr>
          <p:cNvPr id="106" name="Google Shape;106;p5"/>
          <p:cNvSpPr/>
          <p:nvPr/>
        </p:nvSpPr>
        <p:spPr>
          <a:xfrm>
            <a:off x="5395317" y="4214932"/>
            <a:ext cx="383964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Requires large datasets but captures complex, subtle patterns automatically</a:t>
            </a:r>
            <a:endParaRPr b="0" i="0" sz="1850" u="none" cap="none" strike="noStrike"/>
          </a:p>
        </p:txBody>
      </p:sp>
      <p:pic>
        <p:nvPicPr>
          <p:cNvPr descr="preencoded.png" id="107" name="Google Shape;10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4279" y="2522577"/>
            <a:ext cx="4318278" cy="9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/>
          <p:nvPr/>
        </p:nvSpPr>
        <p:spPr>
          <a:xfrm>
            <a:off x="9713595" y="37193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Source Serif 4 SemiBold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Hybrid Approaches</a:t>
            </a:r>
            <a:endParaRPr b="0" i="0" sz="2200" u="none" cap="none" strike="noStrike"/>
          </a:p>
        </p:txBody>
      </p:sp>
      <p:sp>
        <p:nvSpPr>
          <p:cNvPr id="109" name="Google Shape;109;p5"/>
          <p:cNvSpPr/>
          <p:nvPr/>
        </p:nvSpPr>
        <p:spPr>
          <a:xfrm>
            <a:off x="9713595" y="4214932"/>
            <a:ext cx="383964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Combine both strategies to achieve best real-world results</a:t>
            </a:r>
            <a:endParaRPr b="0" i="0" sz="185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837724" y="5872520"/>
            <a:ext cx="12954952" cy="1017151"/>
          </a:xfrm>
          <a:prstGeom prst="roundRect">
            <a:avLst>
              <a:gd fmla="val 9884" name="adj"/>
            </a:avLst>
          </a:prstGeom>
          <a:solidFill>
            <a:srgbClr val="EFBE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" name="Google Shape;11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7039" y="6221254"/>
            <a:ext cx="299204" cy="23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1615559" y="6171605"/>
            <a:ext cx="1193780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future of music classification lies in intelligently combining human expertise with machine learning power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6210725" y="1056525"/>
            <a:ext cx="78996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Source Serif 4 SemiBold"/>
              <a:buNone/>
            </a:pPr>
            <a:r>
              <a:rPr b="1" i="0" lang="en-US" sz="4400" u="none" cap="none" strike="noStrike">
                <a:solidFill>
                  <a:srgbClr val="D73AD7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Real-World Applications</a:t>
            </a:r>
            <a:endParaRPr b="0" i="0" sz="4400" u="none" cap="none" strike="noStrike"/>
          </a:p>
        </p:txBody>
      </p:sp>
      <p:sp>
        <p:nvSpPr>
          <p:cNvPr id="120" name="Google Shape;120;p6"/>
          <p:cNvSpPr/>
          <p:nvPr/>
        </p:nvSpPr>
        <p:spPr>
          <a:xfrm>
            <a:off x="6324124" y="2443520"/>
            <a:ext cx="2329934" cy="4405551"/>
          </a:xfrm>
          <a:prstGeom prst="roundRect">
            <a:avLst>
              <a:gd fmla="val 4315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6571059" y="2690455"/>
            <a:ext cx="1836063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Source Serif 4 SemiBold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Streaming Platforms</a:t>
            </a:r>
            <a:endParaRPr b="0" i="0" sz="2200" u="none" cap="none" strike="noStrike"/>
          </a:p>
        </p:txBody>
      </p:sp>
      <p:sp>
        <p:nvSpPr>
          <p:cNvPr id="122" name="Google Shape;122;p6"/>
          <p:cNvSpPr/>
          <p:nvPr/>
        </p:nvSpPr>
        <p:spPr>
          <a:xfrm>
            <a:off x="6571059" y="3537942"/>
            <a:ext cx="1836063" cy="3064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Power playlist curation and personalized recommendations for millions of listeners discovering new music daily</a:t>
            </a:r>
            <a:endParaRPr b="0" i="0" sz="1850" u="none" cap="none" strike="noStrike"/>
          </a:p>
        </p:txBody>
      </p:sp>
      <p:sp>
        <p:nvSpPr>
          <p:cNvPr id="123" name="Google Shape;123;p6"/>
          <p:cNvSpPr/>
          <p:nvPr/>
        </p:nvSpPr>
        <p:spPr>
          <a:xfrm>
            <a:off x="8893373" y="2443520"/>
            <a:ext cx="2329934" cy="4405551"/>
          </a:xfrm>
          <a:prstGeom prst="roundRect">
            <a:avLst>
              <a:gd fmla="val 4315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9140309" y="2690455"/>
            <a:ext cx="1836063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Source Serif 4 SemiBold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Industry Intelligence</a:t>
            </a:r>
            <a:endParaRPr b="0" i="0" sz="2200" u="none" cap="none" strike="noStrike"/>
          </a:p>
        </p:txBody>
      </p:sp>
      <p:sp>
        <p:nvSpPr>
          <p:cNvPr id="125" name="Google Shape;125;p6"/>
          <p:cNvSpPr/>
          <p:nvPr/>
        </p:nvSpPr>
        <p:spPr>
          <a:xfrm>
            <a:off x="9140309" y="3537942"/>
            <a:ext cx="1836063" cy="3064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Help producers and marketers understand evolving genre trends and target audience preferences effectively</a:t>
            </a:r>
            <a:endParaRPr b="0" i="0" sz="1850" u="none" cap="none" strike="noStrike"/>
          </a:p>
        </p:txBody>
      </p:sp>
      <p:sp>
        <p:nvSpPr>
          <p:cNvPr id="126" name="Google Shape;126;p6"/>
          <p:cNvSpPr/>
          <p:nvPr/>
        </p:nvSpPr>
        <p:spPr>
          <a:xfrm>
            <a:off x="11462623" y="2443520"/>
            <a:ext cx="2329934" cy="4405551"/>
          </a:xfrm>
          <a:prstGeom prst="roundRect">
            <a:avLst>
              <a:gd fmla="val 4315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>
            <a:off x="11709559" y="2690455"/>
            <a:ext cx="1836063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Source Serif 4 SemiBold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Library Management</a:t>
            </a:r>
            <a:endParaRPr b="0" i="0" sz="2200" u="none" cap="none" strike="noStrike"/>
          </a:p>
        </p:txBody>
      </p:sp>
      <p:sp>
        <p:nvSpPr>
          <p:cNvPr id="128" name="Google Shape;128;p6"/>
          <p:cNvSpPr/>
          <p:nvPr/>
        </p:nvSpPr>
        <p:spPr>
          <a:xfrm>
            <a:off x="11709559" y="3537942"/>
            <a:ext cx="1836063" cy="3064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Enable automatic tagging in massive digital music collections, dramatically improving search and discovery capabilities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837724" y="786289"/>
            <a:ext cx="1486257" cy="298013"/>
          </a:xfrm>
          <a:prstGeom prst="roundRect">
            <a:avLst>
              <a:gd fmla="val 18893" name="adj"/>
            </a:avLst>
          </a:prstGeom>
          <a:noFill/>
          <a:ln cap="flat" cmpd="sng" w="9525">
            <a:solidFill>
              <a:srgbClr val="D75B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945833" y="844153"/>
            <a:ext cx="1270040" cy="182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75BE2"/>
              </a:buClr>
              <a:buSzPts val="1050"/>
              <a:buFont typeface="Source Sans 3"/>
              <a:buNone/>
            </a:pPr>
            <a:r>
              <a:rPr b="0" i="0" lang="en-US" sz="1050" u="none" cap="none" strike="noStrike">
                <a:solidFill>
                  <a:srgbClr val="D75BE2"/>
                </a:solidFill>
                <a:latin typeface="Source Sans 3"/>
                <a:ea typeface="Source Sans 3"/>
                <a:cs typeface="Source Sans 3"/>
                <a:sym typeface="Source Sans 3"/>
              </a:rPr>
              <a:t>RESEARCH FRONTIERS</a:t>
            </a:r>
            <a:endParaRPr b="0" i="0" sz="1050" u="none" cap="none" strike="noStrike"/>
          </a:p>
        </p:txBody>
      </p:sp>
      <p:sp>
        <p:nvSpPr>
          <p:cNvPr id="136" name="Google Shape;136;p7"/>
          <p:cNvSpPr/>
          <p:nvPr/>
        </p:nvSpPr>
        <p:spPr>
          <a:xfrm>
            <a:off x="837724" y="1131213"/>
            <a:ext cx="7494865" cy="492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3100"/>
              <a:buFont typeface="Source Serif 4 SemiBold"/>
              <a:buNone/>
            </a:pPr>
            <a:r>
              <a:rPr b="1" i="0" lang="en-US" sz="3100" u="none" cap="none" strike="noStrike">
                <a:solidFill>
                  <a:srgbClr val="D73AD7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Current Challenges &amp; Future Directions</a:t>
            </a:r>
            <a:endParaRPr b="0" i="0" sz="3100" u="none" cap="none" strike="noStrike"/>
          </a:p>
        </p:txBody>
      </p:sp>
      <p:pic>
        <p:nvPicPr>
          <p:cNvPr descr="preencoded.png" id="137" name="Google Shape;1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7866" y="2406253"/>
            <a:ext cx="4097298" cy="40971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/>
          <p:nvPr/>
        </p:nvSpPr>
        <p:spPr>
          <a:xfrm>
            <a:off x="3325845" y="3028357"/>
            <a:ext cx="1320193" cy="389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erif 4 SemiBold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Ambiguous Genres</a:t>
            </a:r>
            <a:endParaRPr b="0" i="0" sz="1200" u="none" cap="none" strike="noStrike"/>
          </a:p>
        </p:txBody>
      </p:sp>
      <p:sp>
        <p:nvSpPr>
          <p:cNvPr id="139" name="Google Shape;139;p7"/>
          <p:cNvSpPr/>
          <p:nvPr/>
        </p:nvSpPr>
        <p:spPr>
          <a:xfrm>
            <a:off x="3325845" y="3476859"/>
            <a:ext cx="1320193" cy="422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3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Tracks blend styles, challenging clear labels.</a:t>
            </a:r>
            <a:endParaRPr b="0" i="0" sz="1000" u="none" cap="none" strike="noStrike"/>
          </a:p>
        </p:txBody>
      </p:sp>
      <p:sp>
        <p:nvSpPr>
          <p:cNvPr id="140" name="Google Shape;140;p7"/>
          <p:cNvSpPr/>
          <p:nvPr/>
        </p:nvSpPr>
        <p:spPr>
          <a:xfrm>
            <a:off x="5314074" y="3125697"/>
            <a:ext cx="1320192" cy="19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erif 4 SemiBold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Noisy Audio</a:t>
            </a:r>
            <a:endParaRPr b="0" i="0" sz="1200" u="none" cap="none" strike="noStrike"/>
          </a:p>
        </p:txBody>
      </p:sp>
      <p:sp>
        <p:nvSpPr>
          <p:cNvPr id="141" name="Google Shape;141;p7"/>
          <p:cNvSpPr/>
          <p:nvPr/>
        </p:nvSpPr>
        <p:spPr>
          <a:xfrm>
            <a:off x="5314074" y="3379403"/>
            <a:ext cx="1320192" cy="422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3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Background noise and artifacts obscure signals.</a:t>
            </a:r>
            <a:endParaRPr b="0" i="0" sz="1000" u="none" cap="none" strike="noStrike"/>
          </a:p>
        </p:txBody>
      </p:sp>
      <p:sp>
        <p:nvSpPr>
          <p:cNvPr id="142" name="Google Shape;142;p7"/>
          <p:cNvSpPr/>
          <p:nvPr/>
        </p:nvSpPr>
        <p:spPr>
          <a:xfrm>
            <a:off x="3325960" y="5113811"/>
            <a:ext cx="1320193" cy="19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erif 4 SemiBold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Limited Labels</a:t>
            </a:r>
            <a:endParaRPr b="0" i="0" sz="1200" u="none" cap="none" strike="noStrike"/>
          </a:p>
        </p:txBody>
      </p:sp>
      <p:sp>
        <p:nvSpPr>
          <p:cNvPr id="143" name="Google Shape;143;p7"/>
          <p:cNvSpPr/>
          <p:nvPr/>
        </p:nvSpPr>
        <p:spPr>
          <a:xfrm>
            <a:off x="3325960" y="5367517"/>
            <a:ext cx="1320193" cy="422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3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Scarce annotated data hinders supervised learning.</a:t>
            </a:r>
            <a:endParaRPr b="0" i="0" sz="1000" u="none" cap="none" strike="noStrike"/>
          </a:p>
        </p:txBody>
      </p:sp>
      <p:sp>
        <p:nvSpPr>
          <p:cNvPr id="144" name="Google Shape;144;p7"/>
          <p:cNvSpPr/>
          <p:nvPr/>
        </p:nvSpPr>
        <p:spPr>
          <a:xfrm>
            <a:off x="5314074" y="5016470"/>
            <a:ext cx="1320192" cy="389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erif 4 SemiBold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Contextual Understanding</a:t>
            </a:r>
            <a:endParaRPr b="0" i="0" sz="1200" u="none" cap="none" strike="noStrike"/>
          </a:p>
        </p:txBody>
      </p:sp>
      <p:sp>
        <p:nvSpPr>
          <p:cNvPr id="145" name="Google Shape;145;p7"/>
          <p:cNvSpPr/>
          <p:nvPr/>
        </p:nvSpPr>
        <p:spPr>
          <a:xfrm>
            <a:off x="5314074" y="5464972"/>
            <a:ext cx="1320192" cy="422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3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Models must infer mood, culture, and intent.</a:t>
            </a:r>
            <a:endParaRPr b="0" i="0" sz="1000" u="none" cap="none" strike="noStrike"/>
          </a:p>
        </p:txBody>
      </p:sp>
      <p:sp>
        <p:nvSpPr>
          <p:cNvPr id="146" name="Google Shape;146;p7"/>
          <p:cNvSpPr/>
          <p:nvPr/>
        </p:nvSpPr>
        <p:spPr>
          <a:xfrm>
            <a:off x="837724" y="6862153"/>
            <a:ext cx="82776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6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Source Sans 3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path forward requires addressing fundamental limitations in how machines understand music</a:t>
            </a:r>
            <a:endParaRPr b="0" i="0" sz="130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9531787" y="1931670"/>
            <a:ext cx="4268391" cy="1200031"/>
          </a:xfrm>
          <a:prstGeom prst="roundRect">
            <a:avLst>
              <a:gd fmla="val 9144" name="adj"/>
            </a:avLst>
          </a:prstGeom>
          <a:solidFill>
            <a:srgbClr val="FFFFFF">
              <a:alpha val="94901"/>
            </a:srgbClr>
          </a:solidFill>
          <a:ln cap="flat" cmpd="sng" w="22850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8927" y="1931670"/>
            <a:ext cx="91440" cy="120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9790751" y="2105850"/>
            <a:ext cx="3153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Source Serif 4 SemiBold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Mixed-Genre Complexity</a:t>
            </a:r>
            <a:endParaRPr b="0" i="0" sz="1550" u="none" cap="none" strike="noStrike"/>
          </a:p>
        </p:txBody>
      </p:sp>
      <p:sp>
        <p:nvSpPr>
          <p:cNvPr id="150" name="Google Shape;150;p7"/>
          <p:cNvSpPr/>
          <p:nvPr/>
        </p:nvSpPr>
        <p:spPr>
          <a:xfrm>
            <a:off x="9790748" y="2485787"/>
            <a:ext cx="3819049" cy="455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6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Source Sans 3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Developing models that handle tracks blending multiple genres or defying traditional categories</a:t>
            </a:r>
            <a:endParaRPr b="0" i="0" sz="130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9531787" y="3248978"/>
            <a:ext cx="4268391" cy="1200031"/>
          </a:xfrm>
          <a:prstGeom prst="roundRect">
            <a:avLst>
              <a:gd fmla="val 9144" name="adj"/>
            </a:avLst>
          </a:prstGeom>
          <a:solidFill>
            <a:srgbClr val="FFFFFF">
              <a:alpha val="94901"/>
            </a:srgbClr>
          </a:solidFill>
          <a:ln cap="flat" cmpd="sng" w="22850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2" name="Google Shape;1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8927" y="3248978"/>
            <a:ext cx="91440" cy="120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9790751" y="3439350"/>
            <a:ext cx="3039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Source Serif 4 SemiBold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Real-World Robustness</a:t>
            </a:r>
            <a:endParaRPr b="0" i="0" sz="155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9790748" y="3803094"/>
            <a:ext cx="3819049" cy="455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6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Source Sans 3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Building systems resilient to varying audio quality, recording conditions, and production styles</a:t>
            </a:r>
            <a:endParaRPr b="0" i="0" sz="130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9531787" y="4566285"/>
            <a:ext cx="4268391" cy="1427798"/>
          </a:xfrm>
          <a:prstGeom prst="roundRect">
            <a:avLst>
              <a:gd fmla="val 7685" name="adj"/>
            </a:avLst>
          </a:prstGeom>
          <a:solidFill>
            <a:srgbClr val="FFFFFF">
              <a:alpha val="94901"/>
            </a:srgbClr>
          </a:solidFill>
          <a:ln cap="flat" cmpd="sng" w="22850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6" name="Google Shape;15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08927" y="4566285"/>
            <a:ext cx="91440" cy="142779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9790748" y="4756666"/>
            <a:ext cx="1971318" cy="246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Source Serif 4 SemiBold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Learning Efficiency</a:t>
            </a:r>
            <a:endParaRPr b="0" i="0" sz="155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9790748" y="5120402"/>
            <a:ext cx="3819049" cy="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6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Source Sans 3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Exploring semi-supervised and self-supervised approaches to reduce dependence on expensive labeled datasets</a:t>
            </a:r>
            <a:endParaRPr b="0" i="0" sz="130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9531787" y="6111359"/>
            <a:ext cx="4268391" cy="1200031"/>
          </a:xfrm>
          <a:prstGeom prst="roundRect">
            <a:avLst>
              <a:gd fmla="val 9144" name="adj"/>
            </a:avLst>
          </a:prstGeom>
          <a:solidFill>
            <a:srgbClr val="FFFFFF">
              <a:alpha val="94901"/>
            </a:srgbClr>
          </a:solidFill>
          <a:ln cap="flat" cmpd="sng" w="22850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0" name="Google Shape;16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8927" y="6111359"/>
            <a:ext cx="91440" cy="120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9790748" y="6301740"/>
            <a:ext cx="1971318" cy="246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Source Serif 4 SemiBold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Beyond Genre</a:t>
            </a:r>
            <a:endParaRPr b="0" i="0" sz="155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9790748" y="6665476"/>
            <a:ext cx="3819049" cy="455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6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Source Sans 3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Expanding classification to mood, instrumentation, cultural context, and emotional impact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837724" y="667226"/>
            <a:ext cx="7468553" cy="1267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3950"/>
              <a:buFont typeface="Source Serif 4 SemiBold"/>
              <a:buNone/>
            </a:pPr>
            <a:r>
              <a:rPr b="1" i="0" lang="en-US" sz="3950" u="none" cap="none" strike="noStrike">
                <a:solidFill>
                  <a:srgbClr val="D73AD7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The Future Soundscape: AI and Music</a:t>
            </a:r>
            <a:endParaRPr b="0" i="0" sz="3950" u="none" cap="none" strike="noStrike"/>
          </a:p>
        </p:txBody>
      </p:sp>
      <p:pic>
        <p:nvPicPr>
          <p:cNvPr descr="preencoded.png" id="170" name="Google Shape;17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24" y="2295168"/>
            <a:ext cx="215384" cy="215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24" y="2560796"/>
            <a:ext cx="3637359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/>
          <p:nvPr/>
        </p:nvSpPr>
        <p:spPr>
          <a:xfrm>
            <a:off x="837724" y="2729389"/>
            <a:ext cx="3233499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Source Serif 4 SemiBold"/>
              <a:buNone/>
            </a:pPr>
            <a:r>
              <a:rPr b="1" i="0" lang="en-US" sz="195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Revolutionizing Discovery</a:t>
            </a:r>
            <a:endParaRPr b="0" i="0" sz="195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837724" y="3162538"/>
            <a:ext cx="3637359" cy="981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Source Sans 3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Advanced AI combines rich audio features to transform how we find and experience music</a:t>
            </a:r>
            <a:endParaRPr b="0" i="0" sz="1650" u="none" cap="none" strike="noStrike"/>
          </a:p>
        </p:txBody>
      </p:sp>
      <p:pic>
        <p:nvPicPr>
          <p:cNvPr descr="preencoded.png" id="174" name="Google Shape;17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8917" y="2295168"/>
            <a:ext cx="215384" cy="215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8917" y="2560796"/>
            <a:ext cx="3637359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/>
          <p:nvPr/>
        </p:nvSpPr>
        <p:spPr>
          <a:xfrm>
            <a:off x="4668917" y="2729389"/>
            <a:ext cx="2751653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Source Serif 4 SemiBold"/>
              <a:buNone/>
            </a:pPr>
            <a:r>
              <a:rPr b="1" i="0" lang="en-US" sz="195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Real-Time Intelligence</a:t>
            </a:r>
            <a:endParaRPr b="0" i="0" sz="1950" u="none" cap="none" strike="noStrike"/>
          </a:p>
        </p:txBody>
      </p:sp>
      <p:sp>
        <p:nvSpPr>
          <p:cNvPr id="177" name="Google Shape;177;p8"/>
          <p:cNvSpPr/>
          <p:nvPr/>
        </p:nvSpPr>
        <p:spPr>
          <a:xfrm>
            <a:off x="4668917" y="3162538"/>
            <a:ext cx="3637359" cy="981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Source Sans 3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Context-aware classification running directly on devices, adapting to your environment and mood</a:t>
            </a:r>
            <a:endParaRPr b="0" i="0" sz="1650" u="none" cap="none" strike="noStrike"/>
          </a:p>
        </p:txBody>
      </p:sp>
      <p:pic>
        <p:nvPicPr>
          <p:cNvPr descr="preencoded.png" id="178" name="Google Shape;1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24" y="4526756"/>
            <a:ext cx="215384" cy="215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724" y="4813935"/>
            <a:ext cx="7468553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837724" y="5003959"/>
            <a:ext cx="2784991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Source Serif 4 SemiBold"/>
              <a:buNone/>
            </a:pPr>
            <a:r>
              <a:rPr b="1" i="0" lang="en-US" sz="1950" u="none" cap="none" strike="noStrike">
                <a:solidFill>
                  <a:srgbClr val="272525"/>
                </a:solidFill>
                <a:latin typeface="Source Serif 4 SemiBold"/>
                <a:ea typeface="Source Serif 4 SemiBold"/>
                <a:cs typeface="Source Serif 4 SemiBold"/>
                <a:sym typeface="Source Serif 4 SemiBold"/>
              </a:rPr>
              <a:t>Empowering Everyone</a:t>
            </a:r>
            <a:endParaRPr b="0" i="0" sz="1950" u="none" cap="none" strike="noStrike"/>
          </a:p>
        </p:txBody>
      </p:sp>
      <p:sp>
        <p:nvSpPr>
          <p:cNvPr id="181" name="Google Shape;181;p8"/>
          <p:cNvSpPr/>
          <p:nvPr/>
        </p:nvSpPr>
        <p:spPr>
          <a:xfrm>
            <a:off x="837724" y="5437108"/>
            <a:ext cx="7468553" cy="654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Source Sans 3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Smarter tools for creators and more intuitive experiences for listeners across all platforms</a:t>
            </a:r>
            <a:endParaRPr b="0" i="0" sz="1650" u="none" cap="none" strike="noStrike"/>
          </a:p>
        </p:txBody>
      </p:sp>
      <p:sp>
        <p:nvSpPr>
          <p:cNvPr id="182" name="Google Shape;182;p8"/>
          <p:cNvSpPr/>
          <p:nvPr/>
        </p:nvSpPr>
        <p:spPr>
          <a:xfrm>
            <a:off x="1160859" y="6689527"/>
            <a:ext cx="7145417" cy="654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Source Sans 3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journey of teaching machines to truly "hear" music like humans has just begun—and the most exciting discoveries lie ahead</a:t>
            </a:r>
            <a:endParaRPr b="0" i="0" sz="1650" u="none" cap="none" strike="noStrike"/>
          </a:p>
        </p:txBody>
      </p:sp>
      <p:sp>
        <p:nvSpPr>
          <p:cNvPr id="183" name="Google Shape;183;p8"/>
          <p:cNvSpPr/>
          <p:nvPr/>
        </p:nvSpPr>
        <p:spPr>
          <a:xfrm>
            <a:off x="837724" y="6428423"/>
            <a:ext cx="30480" cy="1090851"/>
          </a:xfrm>
          <a:prstGeom prst="rect">
            <a:avLst/>
          </a:prstGeom>
          <a:solidFill>
            <a:srgbClr val="D75B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2026-02-05T05:37:38Z</dcterms:created>
</cp:coreProperties>
</file>